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044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051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137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410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9128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05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411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35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538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128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044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69046-3591-4609-85D8-EF3FFF351F72}" type="datetimeFigureOut">
              <a:rPr lang="ar-IQ" smtClean="0"/>
              <a:t>21/03/1441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F06D-7BDB-4C2A-A842-851D7017FC4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88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Food Engineering</a:t>
            </a:r>
            <a:endParaRPr lang="ar-IQ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Chemical Engineering Department</a:t>
            </a:r>
          </a:p>
          <a:p>
            <a:pPr marL="0" indent="0" algn="l" rtl="0">
              <a:buNone/>
            </a:pPr>
            <a:r>
              <a:rPr lang="en-US" dirty="0" smtClean="0"/>
              <a:t>Third Stage</a:t>
            </a:r>
          </a:p>
          <a:p>
            <a:pPr marL="0" indent="0" algn="l" rtl="0">
              <a:buNone/>
            </a:pPr>
            <a:r>
              <a:rPr lang="en-US" dirty="0" smtClean="0"/>
              <a:t>First Semester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b="1" dirty="0" smtClean="0"/>
              <a:t>Lecturer: </a:t>
            </a:r>
            <a:r>
              <a:rPr lang="en-US" b="1" dirty="0" err="1" smtClean="0"/>
              <a:t>Yaser</a:t>
            </a:r>
            <a:r>
              <a:rPr lang="en-US" b="1" dirty="0" smtClean="0"/>
              <a:t> I. </a:t>
            </a:r>
            <a:r>
              <a:rPr lang="en-US" b="1" dirty="0" err="1" smtClean="0"/>
              <a:t>Jasem</a:t>
            </a:r>
            <a:endParaRPr lang="en-US" b="1" dirty="0" smtClean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79976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 smtClean="0"/>
              <a:t>The Future of Food Engineering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The future food industry will need to meet increasing demands </a:t>
            </a:r>
            <a:r>
              <a:rPr lang="en-US" dirty="0" err="1" smtClean="0"/>
              <a:t>for</a:t>
            </a:r>
            <a:r>
              <a:rPr lang="en-US" dirty="0" err="1"/>
              <a:t>specific</a:t>
            </a:r>
            <a:r>
              <a:rPr lang="en-US" dirty="0"/>
              <a:t> consumer </a:t>
            </a:r>
            <a:r>
              <a:rPr lang="en-US" dirty="0" smtClean="0"/>
              <a:t>groups</a:t>
            </a:r>
          </a:p>
          <a:p>
            <a:pPr algn="l" rtl="0"/>
            <a:r>
              <a:rPr lang="en-US" dirty="0"/>
              <a:t>consumers with </a:t>
            </a:r>
            <a:r>
              <a:rPr lang="en-US" dirty="0" smtClean="0"/>
              <a:t>allergy</a:t>
            </a:r>
          </a:p>
          <a:p>
            <a:pPr algn="l" rtl="0"/>
            <a:r>
              <a:rPr lang="en-US" dirty="0"/>
              <a:t>food for </a:t>
            </a:r>
            <a:r>
              <a:rPr lang="en-US" dirty="0" smtClean="0"/>
              <a:t>elderly</a:t>
            </a:r>
          </a:p>
          <a:p>
            <a:pPr algn="l" rtl="0"/>
            <a:r>
              <a:rPr lang="en-US" dirty="0"/>
              <a:t>high performance products for </a:t>
            </a:r>
            <a:r>
              <a:rPr lang="en-US" dirty="0" smtClean="0"/>
              <a:t>athletes</a:t>
            </a:r>
          </a:p>
          <a:p>
            <a:pPr algn="l" rtl="0"/>
            <a:r>
              <a:rPr lang="en-US" dirty="0"/>
              <a:t>and food to prevent and treat obesity.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0929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Future of Food Engineering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/>
              <a:t>A growing challenge </a:t>
            </a:r>
            <a:r>
              <a:rPr lang="en-US" dirty="0" smtClean="0"/>
              <a:t>to </a:t>
            </a:r>
            <a:r>
              <a:rPr lang="en-US" dirty="0"/>
              <a:t>future food manufacturing and distribution is sustainability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/>
              <a:t>Food engineers should contribute to improving sustainability in several ways, ranging from the basic concepts of mass and energy balances that include environmental impact </a:t>
            </a:r>
            <a:r>
              <a:rPr lang="en-US" dirty="0" smtClean="0"/>
              <a:t>factors to </a:t>
            </a:r>
            <a:r>
              <a:rPr lang="en-US" dirty="0"/>
              <a:t>smarter </a:t>
            </a:r>
            <a:r>
              <a:rPr lang="en-US" dirty="0" smtClean="0"/>
              <a:t>process </a:t>
            </a:r>
            <a:r>
              <a:rPr lang="en-US" dirty="0"/>
              <a:t>design that allows for the better utilization of waste streams, energy recovery, and water recycling.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9283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1008112"/>
          </a:xfrm>
        </p:spPr>
        <p:txBody>
          <a:bodyPr/>
          <a:lstStyle/>
          <a:p>
            <a:r>
              <a:rPr lang="en-US" b="1" dirty="0"/>
              <a:t>Food Engineering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064896" cy="4320480"/>
          </a:xfrm>
        </p:spPr>
        <p:txBody>
          <a:bodyPr>
            <a:normAutofit lnSpcReduction="10000"/>
          </a:bodyPr>
          <a:lstStyle/>
          <a:p>
            <a:pPr marL="514350" indent="-514350" rtl="0"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Food engineering is a multidisciplinary field which combines microbiology, applied physical sciences, chemistry and engineering for food and related industries.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Food engineering includes, but is not limited to, the application of agricultural engineering, mechanical engineering and chemical engineering principles to food materials.</a:t>
            </a:r>
            <a:endParaRPr lang="ar-IQ" dirty="0" smtClean="0">
              <a:solidFill>
                <a:schemeClr val="tx1"/>
              </a:solidFill>
            </a:endParaRPr>
          </a:p>
          <a:p>
            <a:pPr marL="514350" indent="-514350" rtl="0">
              <a:buAutoNum type="arabicPeriod"/>
            </a:pP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62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600" dirty="0" smtClean="0"/>
              <a:t>Food engineers provide the technological    knowledge transfer essential to the cost-effective production and commercialization of food products and services. Physics, chemistry, and mathematics are fundamental to understanding and engineering products and operations in the food industry.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417419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aims of the food </a:t>
            </a:r>
            <a:r>
              <a:rPr lang="en-US" dirty="0" smtClean="0"/>
              <a:t>industry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dirty="0" smtClean="0"/>
              <a:t>To extend the period during which a food remains wholesome (the shelf life) by preservation techniques which inhibit microbiological or biochemical changes and thus allow time for distribution, sales and home storage.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01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aims of the food industry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600" dirty="0" smtClean="0"/>
              <a:t>To increase variety in the diet by providing a range of attractive </a:t>
            </a:r>
            <a:r>
              <a:rPr lang="en-US" sz="3600" dirty="0" err="1" smtClean="0"/>
              <a:t>flavours</a:t>
            </a:r>
            <a:r>
              <a:rPr lang="en-US" sz="3600" dirty="0" smtClean="0"/>
              <a:t>, </a:t>
            </a:r>
            <a:r>
              <a:rPr lang="en-US" sz="3600" dirty="0" err="1" smtClean="0"/>
              <a:t>colours</a:t>
            </a:r>
            <a:r>
              <a:rPr lang="en-US" sz="3600" dirty="0" smtClean="0"/>
              <a:t>, aromas and textures in food (collectively known as eating quality, sensory characteristics or organoleptic quality).</a:t>
            </a:r>
            <a:endParaRPr lang="ar-IQ" sz="3600" dirty="0" smtClean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08926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aims of the food industry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To provide the nutrients required for health (termed nutritional quality of a food</a:t>
            </a:r>
            <a:r>
              <a:rPr lang="en-US" dirty="0" smtClean="0"/>
              <a:t>).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To generate income for the manufacturing company.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8049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/>
              <a:t>The Future of Food Engineering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Many of the most salient </a:t>
            </a:r>
            <a:r>
              <a:rPr lang="en-US" dirty="0" smtClean="0"/>
              <a:t>challenges </a:t>
            </a:r>
            <a:r>
              <a:rPr lang="en-US" dirty="0"/>
              <a:t>facing our world are related to food.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For </a:t>
            </a:r>
            <a:r>
              <a:rPr lang="en-US" dirty="0"/>
              <a:t>example, how to sustain a global population of 9.6 billion in 2050 when faced with the prospect </a:t>
            </a:r>
            <a:r>
              <a:rPr lang="en-US" dirty="0" smtClean="0"/>
              <a:t>that </a:t>
            </a:r>
            <a:r>
              <a:rPr lang="en-US" dirty="0"/>
              <a:t>we will need to 69% more food calories than we did in 2006.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9684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Future of Food Engineering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In conjunction to preventing hunger and </a:t>
            </a:r>
            <a:r>
              <a:rPr lang="en-US" dirty="0" smtClean="0"/>
              <a:t>malnutrition,</a:t>
            </a:r>
            <a:r>
              <a:rPr lang="ar-IQ" dirty="0" smtClean="0"/>
              <a:t> </a:t>
            </a:r>
            <a:r>
              <a:rPr lang="en-US" dirty="0"/>
              <a:t>we must also tackle </a:t>
            </a:r>
            <a:r>
              <a:rPr lang="en-US" dirty="0" smtClean="0"/>
              <a:t>the </a:t>
            </a:r>
            <a:r>
              <a:rPr lang="en-US" dirty="0"/>
              <a:t>problems of the global obesity </a:t>
            </a:r>
            <a:r>
              <a:rPr lang="en-US" dirty="0" smtClean="0"/>
              <a:t>and </a:t>
            </a:r>
            <a:r>
              <a:rPr lang="en-US" dirty="0"/>
              <a:t>its associated health risks</a:t>
            </a:r>
            <a:r>
              <a:rPr lang="en-US" dirty="0" smtClean="0"/>
              <a:t>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725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Future of Food Engineering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To address </a:t>
            </a:r>
            <a:r>
              <a:rPr lang="en-US" dirty="0" smtClean="0"/>
              <a:t>these </a:t>
            </a:r>
            <a:r>
              <a:rPr lang="en-US" dirty="0"/>
              <a:t>challenges, food engineering in the future will have to </a:t>
            </a:r>
            <a:r>
              <a:rPr lang="en-US" dirty="0" smtClean="0"/>
              <a:t>contribute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to advancing </a:t>
            </a:r>
            <a:r>
              <a:rPr lang="en-US" dirty="0" smtClean="0"/>
              <a:t>the </a:t>
            </a:r>
            <a:r>
              <a:rPr lang="en-US" dirty="0"/>
              <a:t>health and function of processed food products</a:t>
            </a:r>
            <a:r>
              <a:rPr lang="en-US" dirty="0" smtClean="0"/>
              <a:t>,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to improving the sustainability of food manufacturing and distribution, </a:t>
            </a:r>
            <a:endParaRPr lang="en-US" dirty="0" smtClean="0"/>
          </a:p>
          <a:p>
            <a:pPr algn="l" rtl="0"/>
            <a:r>
              <a:rPr lang="en-US" dirty="0" smtClean="0"/>
              <a:t>and </a:t>
            </a:r>
            <a:r>
              <a:rPr lang="en-US" dirty="0"/>
              <a:t>to the spreading of food engineering knowledge, innovation, and best practice, especially to the developing world.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51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466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Food Engineering</vt:lpstr>
      <vt:lpstr>Food Engineering</vt:lpstr>
      <vt:lpstr>Introduction</vt:lpstr>
      <vt:lpstr>The aims of the food industry</vt:lpstr>
      <vt:lpstr>The aims of the food industry</vt:lpstr>
      <vt:lpstr>The aims of the food industry</vt:lpstr>
      <vt:lpstr>The Future of Food Engineering</vt:lpstr>
      <vt:lpstr>The Future of Food Engineering</vt:lpstr>
      <vt:lpstr>The Future of Food Engineering</vt:lpstr>
      <vt:lpstr>The Future of Food Engineering</vt:lpstr>
      <vt:lpstr>The Future of Food Engineering</vt:lpstr>
    </vt:vector>
  </TitlesOfParts>
  <Company>Naim Al Hussaini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Engineering</dc:title>
  <dc:creator>DR.Ahmed Saker 2O14</dc:creator>
  <cp:lastModifiedBy>DR.Ahmed Saker 2O14</cp:lastModifiedBy>
  <cp:revision>5</cp:revision>
  <dcterms:created xsi:type="dcterms:W3CDTF">2019-11-03T18:32:05Z</dcterms:created>
  <dcterms:modified xsi:type="dcterms:W3CDTF">2019-11-18T05:58:46Z</dcterms:modified>
</cp:coreProperties>
</file>